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71" r:id="rId10"/>
    <p:sldId id="272" r:id="rId11"/>
    <p:sldId id="263" r:id="rId12"/>
    <p:sldId id="264" r:id="rId13"/>
    <p:sldId id="266" r:id="rId14"/>
    <p:sldId id="267" r:id="rId15"/>
    <p:sldId id="268" r:id="rId16"/>
    <p:sldId id="285" r:id="rId17"/>
    <p:sldId id="274" r:id="rId18"/>
    <p:sldId id="275" r:id="rId19"/>
    <p:sldId id="265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487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661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4415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6107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113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71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841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9658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599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49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149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7604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213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896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821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1134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433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C0C1122-265B-4EA1-9FC6-B8B24E8D654B}" type="datetimeFigureOut">
              <a:rPr lang="el-GR" smtClean="0"/>
              <a:t>15/01/2026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39D6D-7940-493F-92FD-E251B836447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702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1393638" y="530776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800" b="1" dirty="0" smtClean="0">
                <a:latin typeface="+mn-lt"/>
              </a:rPr>
              <a:t>ΜΟΥΣΕΙΟ ΕΑΜΙΚΗΣ ΕΘΝΙΚΗΣ ΑΝΤΙΣΤΑΣΗΣ</a:t>
            </a:r>
            <a:br>
              <a:rPr lang="el-GR" sz="2800" b="1" dirty="0" smtClean="0">
                <a:latin typeface="+mn-lt"/>
              </a:rPr>
            </a:br>
            <a:r>
              <a:rPr lang="el-GR" sz="2800" b="1" dirty="0" smtClean="0">
                <a:latin typeface="+mn-lt"/>
              </a:rPr>
              <a:t>ΚΑΙΣΑΡΙΑΝΗΣ</a:t>
            </a:r>
            <a:r>
              <a:rPr lang="el-GR" sz="2800" dirty="0" smtClean="0">
                <a:latin typeface="+mn-lt"/>
              </a:rPr>
              <a:t/>
            </a:r>
            <a:br>
              <a:rPr lang="el-GR" sz="2800" dirty="0" smtClean="0">
                <a:latin typeface="+mn-lt"/>
              </a:rPr>
            </a:br>
            <a:r>
              <a:rPr lang="el-GR" sz="2800" dirty="0" smtClean="0">
                <a:latin typeface="+mn-lt"/>
              </a:rPr>
              <a:t/>
            </a:r>
            <a:br>
              <a:rPr lang="el-GR" sz="2800" dirty="0" smtClean="0">
                <a:latin typeface="+mn-lt"/>
              </a:rPr>
            </a:br>
            <a:r>
              <a:rPr lang="el-GR" sz="1600" dirty="0" smtClean="0">
                <a:latin typeface="+mn-lt"/>
              </a:rPr>
              <a:t>εισχωρώντας στο κέλυφος της Ιστορίας των λαϊκών αγώνων…</a:t>
            </a:r>
            <a:endParaRPr lang="el-GR" sz="2800" dirty="0">
              <a:latin typeface="+mn-lt"/>
            </a:endParaRP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838200" y="2386361"/>
            <a:ext cx="10515600" cy="3790602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/>
              <a:t>ΜΟΥΣΕΙΟΛΟΓΙΚΗ ΚΑΙ ΜΟΥΣΕΙΟΓΡΑΦΙΚΗ ΜΕΛΕΤΗ</a:t>
            </a:r>
          </a:p>
          <a:p>
            <a:pPr marL="0" indent="0" algn="ctr">
              <a:buNone/>
            </a:pPr>
            <a:r>
              <a:rPr lang="en-US" sz="1600" i="1" dirty="0" smtClean="0"/>
              <a:t>L6 architects design studio</a:t>
            </a:r>
          </a:p>
          <a:p>
            <a:pPr marL="0" indent="0" algn="ctr">
              <a:buNone/>
            </a:pPr>
            <a:r>
              <a:rPr lang="el-GR" sz="1600" dirty="0" smtClean="0"/>
              <a:t>Στέλλα Αντωνίου-Κέλλυ Παπαϊωάννου</a:t>
            </a:r>
            <a:endParaRPr lang="el-GR" sz="1600" dirty="0"/>
          </a:p>
        </p:txBody>
      </p:sp>
      <p:sp>
        <p:nvSpPr>
          <p:cNvPr id="7" name="Ορθογώνιο 6"/>
          <p:cNvSpPr/>
          <p:nvPr/>
        </p:nvSpPr>
        <p:spPr>
          <a:xfrm>
            <a:off x="4451194" y="3132936"/>
            <a:ext cx="328961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8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85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9" y="1138438"/>
            <a:ext cx="9965094" cy="37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err="1" smtClean="0">
                <a:solidFill>
                  <a:srgbClr val="FF0000"/>
                </a:solidFill>
              </a:rPr>
              <a:t>Μουσειογραφικό</a:t>
            </a:r>
            <a:r>
              <a:rPr lang="el-GR" sz="1400" dirty="0" smtClean="0">
                <a:solidFill>
                  <a:srgbClr val="FF0000"/>
                </a:solidFill>
              </a:rPr>
              <a:t> σενάριο - Ανατολική και δυτική πτέρυγα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ανατολική πτέρυγα- ψηφιακή ζώνη: παιδική </a:t>
            </a:r>
            <a:r>
              <a:rPr lang="el-GR" sz="1400" dirty="0" err="1" smtClean="0"/>
              <a:t>διαδραστική</a:t>
            </a:r>
            <a:r>
              <a:rPr lang="el-GR" sz="1400" dirty="0" smtClean="0"/>
              <a:t> ζώνη, ψηφιακά μέσα και </a:t>
            </a:r>
            <a:r>
              <a:rPr lang="el-GR" sz="1400" dirty="0" err="1" smtClean="0"/>
              <a:t>διαδραστικοί</a:t>
            </a:r>
            <a:r>
              <a:rPr lang="el-GR" sz="1400" dirty="0" smtClean="0"/>
              <a:t> χάρτες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δυτική πτέρυγα: αναπαράσταση οικίας Κωνσταντοπούλου, προσωπικά αντικείμενα και τεκμήρια της ζωής της </a:t>
            </a: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7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Προθήκες / Τύποι και κατασκευαστικά στοιχεία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τύπος Α</a:t>
            </a: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7" y="2872927"/>
            <a:ext cx="7832143" cy="29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8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Προθήκες / Τύποι και κατασκευαστικά στοιχεία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τύπος Β</a:t>
            </a: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9" y="2875158"/>
            <a:ext cx="6606503" cy="34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Προθήκες / Τύποι και κατασκευαστικά στοιχεία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τύπος Γ</a:t>
            </a: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3" y="2872926"/>
            <a:ext cx="5385407" cy="35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Προθήκες / Τύποι και κατασκευαστικά στοιχεία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τύπος Δ</a:t>
            </a: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8" y="2872926"/>
            <a:ext cx="6504811" cy="32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95998" y="702319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" y="3392748"/>
            <a:ext cx="4329406" cy="306172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20" y="1369542"/>
            <a:ext cx="7247979" cy="512571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7" y="179669"/>
            <a:ext cx="4329406" cy="30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0" y="1343608"/>
            <a:ext cx="10997742" cy="49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1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" y="1258516"/>
            <a:ext cx="10598258" cy="51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Εγκαταστάσεις και υποδομές (βάσει ειδικών προδιαγραφών)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Κλιματισμός-αερισμός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Παροχές ηλεκτρικού ρεύματος και </a:t>
            </a:r>
            <a:r>
              <a:rPr lang="en-US" sz="1400" dirty="0" smtClean="0"/>
              <a:t>data</a:t>
            </a:r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Δίκτυα </a:t>
            </a:r>
            <a:endParaRPr lang="en-US" sz="1400" dirty="0"/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373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/>
              <a:t>ΜΟΥΣΕΙΟΓΡΑΦΙΚΗ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200" dirty="0">
                <a:solidFill>
                  <a:srgbClr val="FF0000"/>
                </a:solidFill>
              </a:rPr>
              <a:t>Σύντομα Ιστορικά Στοιχεία για το Κτήριο</a:t>
            </a:r>
          </a:p>
          <a:p>
            <a:endParaRPr lang="el-GR" sz="1200" dirty="0"/>
          </a:p>
          <a:p>
            <a:pPr marL="0" indent="0">
              <a:buNone/>
            </a:pPr>
            <a:r>
              <a:rPr lang="el-GR" sz="1200" dirty="0">
                <a:solidFill>
                  <a:srgbClr val="FF0000"/>
                </a:solidFill>
              </a:rPr>
              <a:t>▪</a:t>
            </a:r>
            <a:r>
              <a:rPr lang="el-GR" sz="1200" dirty="0"/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/>
              <a:t>Το </a:t>
            </a:r>
            <a:r>
              <a:rPr lang="el-GR" sz="1200" dirty="0"/>
              <a:t>Σκοπευτήριο της Καισαριανής ιδρύθηκε το 1933 </a:t>
            </a:r>
            <a:r>
              <a:rPr lang="el-GR" sz="1200" dirty="0" smtClean="0"/>
              <a:t> και </a:t>
            </a:r>
            <a:r>
              <a:rPr lang="el-GR" sz="1200" dirty="0"/>
              <a:t>αρχικά λειτούργησε ως τόπος σκοποβολής. </a:t>
            </a:r>
          </a:p>
          <a:p>
            <a:pPr marL="0" indent="0">
              <a:buNone/>
            </a:pPr>
            <a:r>
              <a:rPr lang="el-GR" sz="1200" dirty="0">
                <a:solidFill>
                  <a:srgbClr val="FF0000"/>
                </a:solidFill>
              </a:rPr>
              <a:t>▪</a:t>
            </a:r>
            <a:r>
              <a:rPr lang="el-GR" sz="1200" dirty="0" smtClean="0">
                <a:solidFill>
                  <a:srgbClr val="FF0000"/>
                </a:solidFill>
              </a:rPr>
              <a:t> </a:t>
            </a:r>
            <a:r>
              <a:rPr lang="el-GR" sz="1200" dirty="0" smtClean="0"/>
              <a:t>Ωστόσο</a:t>
            </a:r>
            <a:r>
              <a:rPr lang="el-GR" sz="1200" dirty="0"/>
              <a:t>, κατά τη διάρκεια της γερμανικής κατοχής (1941-1944), </a:t>
            </a:r>
            <a:r>
              <a:rPr lang="el-GR" sz="1200" dirty="0" smtClean="0"/>
              <a:t>ο </a:t>
            </a:r>
            <a:r>
              <a:rPr lang="el-GR" sz="1200" dirty="0"/>
              <a:t>χώρος μετατράπηκε σε τόπο εκτέλεσης </a:t>
            </a:r>
            <a:r>
              <a:rPr lang="el-GR" sz="1200" dirty="0" smtClean="0"/>
              <a:t>για </a:t>
            </a:r>
            <a:r>
              <a:rPr lang="el-GR" sz="1200" dirty="0"/>
              <a:t>πολλούς Έλληνες αγωνιστές, κομμουνιστές και μέλη του ΕΑΜ-ΕΛΑΣ </a:t>
            </a:r>
            <a:r>
              <a:rPr lang="el-GR" sz="1200" dirty="0" smtClean="0"/>
              <a:t>και </a:t>
            </a:r>
            <a:r>
              <a:rPr lang="el-GR" sz="1200" dirty="0"/>
              <a:t>νεολαίους της θρυλικής ΕΠΟΝ.  </a:t>
            </a:r>
            <a:r>
              <a:rPr lang="el-GR" sz="1200" dirty="0" smtClean="0"/>
              <a:t>που </a:t>
            </a:r>
            <a:r>
              <a:rPr lang="el-GR" sz="1200" dirty="0"/>
              <a:t>αντιστάθηκαν στη ναζιστική κατοχή. </a:t>
            </a:r>
          </a:p>
          <a:p>
            <a:pPr marL="0" indent="0">
              <a:buNone/>
            </a:pPr>
            <a:r>
              <a:rPr lang="el-GR" sz="1200" dirty="0" smtClean="0">
                <a:solidFill>
                  <a:srgbClr val="FF0000"/>
                </a:solidFill>
              </a:rPr>
              <a:t>▪</a:t>
            </a:r>
            <a:r>
              <a:rPr lang="el-GR" sz="1200" dirty="0" smtClean="0"/>
              <a:t> Οι </a:t>
            </a:r>
            <a:r>
              <a:rPr lang="el-GR" sz="1200" dirty="0"/>
              <a:t>εκτελέσεις αυτές έγιναν σε ένα κλίμα τρόμου και καταπίεσης, </a:t>
            </a:r>
            <a:r>
              <a:rPr lang="el-GR" sz="1200" dirty="0" smtClean="0"/>
              <a:t>και </a:t>
            </a:r>
            <a:r>
              <a:rPr lang="el-GR" sz="1200" dirty="0"/>
              <a:t>οι τοίχοι του Σκοπευτηρίου φέρουν τις μνήμες αυτών των γεγονότων.</a:t>
            </a:r>
          </a:p>
          <a:p>
            <a:pPr marL="0" indent="0">
              <a:buNone/>
            </a:pPr>
            <a:r>
              <a:rPr lang="el-GR" sz="1200" dirty="0">
                <a:solidFill>
                  <a:srgbClr val="FF0000"/>
                </a:solidFill>
              </a:rPr>
              <a:t>▪</a:t>
            </a:r>
            <a:r>
              <a:rPr lang="el-GR" sz="1200" dirty="0"/>
              <a:t> </a:t>
            </a:r>
            <a:r>
              <a:rPr lang="el-GR" sz="1200" dirty="0" smtClean="0"/>
              <a:t> Μετά </a:t>
            </a:r>
            <a:r>
              <a:rPr lang="el-GR" sz="1200" dirty="0"/>
              <a:t>τον πόλεμο, το Σκοπευτήριο παρέμεινε ένα σύμβολο της αντίστασης </a:t>
            </a:r>
            <a:r>
              <a:rPr lang="el-GR" sz="1200" dirty="0" smtClean="0"/>
              <a:t> και </a:t>
            </a:r>
            <a:r>
              <a:rPr lang="el-GR" sz="1200" dirty="0"/>
              <a:t>της θυσίας των λαϊκών </a:t>
            </a:r>
            <a:r>
              <a:rPr lang="el-GR" sz="1200" dirty="0" smtClean="0"/>
              <a:t>αγωνιστών.</a:t>
            </a:r>
          </a:p>
          <a:p>
            <a:pPr marL="0" indent="0">
              <a:buNone/>
            </a:pPr>
            <a:r>
              <a:rPr lang="el-GR" sz="1200" dirty="0">
                <a:solidFill>
                  <a:srgbClr val="FF0000"/>
                </a:solidFill>
              </a:rPr>
              <a:t>▪</a:t>
            </a:r>
            <a:r>
              <a:rPr lang="el-GR" sz="1200" dirty="0"/>
              <a:t> </a:t>
            </a:r>
            <a:r>
              <a:rPr lang="el-GR" sz="1200" dirty="0" smtClean="0"/>
              <a:t> Η </a:t>
            </a:r>
            <a:r>
              <a:rPr lang="el-GR" sz="1200" dirty="0"/>
              <a:t>μετατροπή του </a:t>
            </a:r>
            <a:r>
              <a:rPr lang="el-GR" sz="1200" dirty="0" smtClean="0"/>
              <a:t>ιστορικού </a:t>
            </a:r>
            <a:r>
              <a:rPr lang="el-GR" sz="1200" dirty="0"/>
              <a:t>χώρου σε μουσείο και η ανάδειξή του είναι μέρος </a:t>
            </a:r>
            <a:r>
              <a:rPr lang="el-GR" sz="1200" dirty="0" smtClean="0"/>
              <a:t>\της </a:t>
            </a:r>
            <a:r>
              <a:rPr lang="el-GR" sz="1200" dirty="0"/>
              <a:t>απότισης ελάχιστου φόρου τιμής </a:t>
            </a:r>
            <a:r>
              <a:rPr lang="el-GR" sz="1200" dirty="0" smtClean="0"/>
              <a:t>στους </a:t>
            </a:r>
            <a:r>
              <a:rPr lang="el-GR" sz="1200" dirty="0"/>
              <a:t>ήρωες της </a:t>
            </a:r>
            <a:r>
              <a:rPr lang="el-GR" sz="1200" dirty="0" err="1"/>
              <a:t>Εαμικής</a:t>
            </a:r>
            <a:r>
              <a:rPr lang="el-GR" sz="1200" dirty="0"/>
              <a:t> Εθνικής Αντίστασης </a:t>
            </a:r>
            <a:r>
              <a:rPr lang="el-GR" sz="1200" dirty="0" smtClean="0"/>
              <a:t>με </a:t>
            </a:r>
            <a:r>
              <a:rPr lang="el-GR" sz="1200" dirty="0"/>
              <a:t>στόχο τη διατήρηση της μνήμης των γεγονότων που διαδραματίστηκαν εκεί.</a:t>
            </a:r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68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</a:t>
            </a:r>
            <a:r>
              <a:rPr lang="el-GR" sz="1200" dirty="0" smtClean="0"/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ΜΟΥΣΕΙΟΛΟΓΙΚΗ</a:t>
            </a:r>
            <a:r>
              <a:rPr lang="el-GR" sz="1200" dirty="0" smtClean="0"/>
              <a:t>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Βασικοί άξονες </a:t>
            </a:r>
            <a:r>
              <a:rPr lang="el-GR" sz="1400" dirty="0" err="1" smtClean="0">
                <a:solidFill>
                  <a:srgbClr val="FF0000"/>
                </a:solidFill>
              </a:rPr>
              <a:t>μουσειολογικής</a:t>
            </a:r>
            <a:r>
              <a:rPr lang="el-GR" sz="1400" dirty="0" smtClean="0">
                <a:solidFill>
                  <a:srgbClr val="FF0000"/>
                </a:solidFill>
              </a:rPr>
              <a:t> μελέτης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Αποτύπωση/τεκμηρίωση των υπαρχόντων αρχειακών δεδομένων (συγκρότηση λίστας-Παράρτημα)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Ιστορική τεκμηρίωση – αναζήτηση σχετικών ιστορικών τεκμηρίων</a:t>
            </a:r>
            <a:endParaRPr lang="en-US" sz="1400" dirty="0" smtClean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Διερεύνηση δυνατοτήτων ψηφιακής απεικόνισης και εφαρμογής νέων τεχνολογιών</a:t>
            </a:r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Μόνιμη και περιοδικές εκθέσεις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Σύγχρονη κατάσταση αρχείου και προοπτικές</a:t>
            </a:r>
            <a:endParaRPr lang="el-GR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092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</a:t>
            </a:r>
            <a:r>
              <a:rPr lang="el-GR" sz="1200" dirty="0" smtClean="0"/>
              <a:t> </a:t>
            </a:r>
            <a:r>
              <a:rPr lang="el-GR" sz="1200" dirty="0" smtClean="0">
                <a:solidFill>
                  <a:srgbClr val="FF0000"/>
                </a:solidFill>
              </a:rPr>
              <a:t>ΜΟΥΣΕΙΟΛΟΓΙΚΗ</a:t>
            </a:r>
            <a:r>
              <a:rPr lang="el-GR" sz="1200" dirty="0" smtClean="0"/>
              <a:t>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Εκθεσιακό αφήγημα</a:t>
            </a: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Διάρθρωση ενοτήτων χρονολογικά και βιωματικά- πορεία επισκέπτη και συμμετοχή/</a:t>
            </a:r>
            <a:r>
              <a:rPr lang="el-GR" sz="1400" dirty="0" err="1" smtClean="0"/>
              <a:t>διάδραση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ακουστικά και </a:t>
            </a:r>
            <a:r>
              <a:rPr lang="en-US" sz="1400" dirty="0" smtClean="0"/>
              <a:t>barcodes</a:t>
            </a:r>
            <a:r>
              <a:rPr lang="el-GR" sz="1400" dirty="0" smtClean="0"/>
              <a:t> με πρόσβαση σε τμήμα του ψηφιοποιημένου αρχείου</a:t>
            </a:r>
            <a:endParaRPr lang="en-US" sz="1400" dirty="0" smtClean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εκφραστικά μέσα προσαρμοζόμενα σε ηλικιακές ομάδες και άλλες κοινωνικές κατηγορίες</a:t>
            </a:r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αξιοποίηση έργων τέχνης και δημιουργίας σχετιζόμενα ή αναφερόμενα στην περίοδο 1940-9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εξασφάλιση ευελιξίας και προσαρμοστικότητας χώρων, για βιώσιμο μουσειακό περιβάλλον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δυνατότητα σταδιακής υλοποίησης (βάσει χρονικού και οικονομικού προγραμματισμού) και μελλοντικής διαμόρφωσης «ενδιάμεσου» χώρου (χώρος μεταξύ μουσείου και περιβάλλοντα χώρου/Σκοπευτηρίου)</a:t>
            </a:r>
            <a:endParaRPr lang="el-GR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l-GR" sz="1400" dirty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7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0" y="247904"/>
            <a:ext cx="8198498" cy="61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3" y="247904"/>
            <a:ext cx="8256037" cy="619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7" y="307910"/>
            <a:ext cx="8111411" cy="60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0" y="298579"/>
            <a:ext cx="8123853" cy="60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1" y="273393"/>
            <a:ext cx="8233606" cy="61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9" y="165419"/>
            <a:ext cx="8340251" cy="62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9" y="172286"/>
            <a:ext cx="8302928" cy="62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3" y="251927"/>
            <a:ext cx="8172299" cy="61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9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60"/>
            <a:ext cx="12192000" cy="2976563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1" y="557204"/>
            <a:ext cx="9797870" cy="4803389"/>
          </a:xfrm>
          <a:scene3d>
            <a:camera prst="orthographicFront"/>
            <a:lightRig rig="contrasting" dir="t"/>
          </a:scene3d>
          <a:sp3d prstMaterial="metal"/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187929" y="6431753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1200" dirty="0" smtClean="0"/>
              <a:t>ΜΟΥΣΕΙΟΓΡΑΦΙΚΗ ΜΟΥΣΕΙΟΛΟΓΙΚΗ ΜΕΛΕΤΗ</a:t>
            </a:r>
            <a:endParaRPr lang="el-GR" sz="1200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3917985"/>
            <a:ext cx="2899913" cy="2764779"/>
          </a:xfrm>
          <a:prstGeom prst="rect">
            <a:avLst/>
          </a:prstGeom>
        </p:spPr>
      </p:pic>
      <p:sp>
        <p:nvSpPr>
          <p:cNvPr id="9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0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chemeClr val="tx1"/>
                </a:solidFill>
              </a:rPr>
              <a:t>ΜΟΥΣΕΙΟΓΡΑΦΙΚΗ ΜΟΥΣΕΙΟΛΟΓΙΚΗ </a:t>
            </a:r>
            <a:r>
              <a:rPr lang="el-GR" sz="1200" dirty="0" smtClean="0"/>
              <a:t>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7" y="216937"/>
            <a:ext cx="8282474" cy="62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Στόχοι και αρχές της </a:t>
            </a:r>
            <a:r>
              <a:rPr lang="el-GR" sz="1400" dirty="0" err="1" smtClean="0">
                <a:solidFill>
                  <a:srgbClr val="FF0000"/>
                </a:solidFill>
              </a:rPr>
              <a:t>μουσειογραφικής</a:t>
            </a:r>
            <a:r>
              <a:rPr lang="el-GR" sz="1400" dirty="0" smtClean="0">
                <a:solidFill>
                  <a:srgbClr val="FF0000"/>
                </a:solidFill>
              </a:rPr>
              <a:t> μελέτης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ανάδειξη πλούτου αρχειακού υλικού και τεκμηρίων περιόδου 1941-9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χώρος με ευελιξία και </a:t>
            </a:r>
            <a:r>
              <a:rPr lang="el-GR" sz="1400" dirty="0" err="1" smtClean="0"/>
              <a:t>οργανικότητα</a:t>
            </a:r>
            <a:r>
              <a:rPr lang="el-GR" sz="1400" dirty="0" smtClean="0"/>
              <a:t>, ώστε να υποδέχεται και νέο αρχειακό υλικό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</a:t>
            </a:r>
            <a:r>
              <a:rPr lang="el-GR" sz="1400" dirty="0" smtClean="0"/>
              <a:t> δημιουργική και </a:t>
            </a:r>
            <a:r>
              <a:rPr lang="el-GR" sz="1400" dirty="0" err="1" smtClean="0"/>
              <a:t>διαπαιδαγωγητική</a:t>
            </a:r>
            <a:r>
              <a:rPr lang="el-GR" sz="1400" dirty="0" smtClean="0"/>
              <a:t> επαφή με την Ιστορία</a:t>
            </a:r>
            <a:endParaRPr lang="el-GR" sz="14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17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err="1" smtClean="0">
                <a:solidFill>
                  <a:srgbClr val="FF0000"/>
                </a:solidFill>
              </a:rPr>
              <a:t>Κτηριολογικό</a:t>
            </a:r>
            <a:r>
              <a:rPr lang="el-GR" sz="1400" dirty="0" smtClean="0">
                <a:solidFill>
                  <a:srgbClr val="FF0000"/>
                </a:solidFill>
              </a:rPr>
              <a:t> πρόγραμμα – αρχές σχεδιασμού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3 βασικές ενότητες: κυρίως σώμα, ανατολική πτέρυγα, δυτική πτέρυγα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κυρίως σώμα: άξονας περιήγησης: 1. ΕΑΜ-ΕΛΑΣ-ΕΠΟΝ 2. ΑΠΕΛΕΥΘΕΡΩΣΗ 3. ΔΕΚΕΜΒΡΙΑΝΑ – ΕΜΦΥΛΙΟΣ ΚΑΙ ΔΣΕ 4. ΕΞΟΡΙΕΣ ΦΥΛΑΚΕΣ ΕΚΤΕΛΕΣΕΙΣ 5. ΣΥΜΠΕΡΑΣΜΑΤΑ ΚΑΙ ΠΡΟΒΟΛΗ ΣΤΟ ΣΗΜΕΡΑ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</a:t>
            </a:r>
            <a:r>
              <a:rPr lang="el-GR" sz="1400" dirty="0" smtClean="0"/>
              <a:t> ανατολική πτέρυγα: ψηφιακός κόμβος και δραστηριότητες μικρότερων ηλικιών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/>
              <a:t> δυτική πτέρυγα: δωμάτιο Ηρούς Κωνσταντοπούλου</a:t>
            </a:r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00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8" y="933062"/>
            <a:ext cx="10012219" cy="44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smtClean="0">
                <a:solidFill>
                  <a:srgbClr val="FF0000"/>
                </a:solidFill>
              </a:rPr>
              <a:t>Κεντρική ιδέα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δημιουργία εσωτερικού κελύφους με διατήρηση του εξωτερικού υπάρχοντος ως αξιόλογου 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συμβολικά και λειτουργικά οφέλη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</a:t>
            </a:r>
            <a:r>
              <a:rPr lang="el-GR" sz="1400" dirty="0" smtClean="0"/>
              <a:t> χρώματα και υλικότητα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</a:t>
            </a:r>
            <a:r>
              <a:rPr lang="el-GR" sz="1400" dirty="0" smtClean="0"/>
              <a:t>κατασκευαστικές λεπτομέρειες</a:t>
            </a: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19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Autofit/>
          </a:bodyPr>
          <a:lstStyle/>
          <a:p>
            <a:r>
              <a:rPr lang="el-GR" sz="1400" dirty="0" err="1" smtClean="0">
                <a:solidFill>
                  <a:srgbClr val="FF0000"/>
                </a:solidFill>
              </a:rPr>
              <a:t>Μουσειογραφικό</a:t>
            </a:r>
            <a:r>
              <a:rPr lang="el-GR" sz="1400" dirty="0" smtClean="0">
                <a:solidFill>
                  <a:srgbClr val="FF0000"/>
                </a:solidFill>
              </a:rPr>
              <a:t> σενάριο – κεντρική πτέρυγα</a:t>
            </a:r>
            <a:endParaRPr lang="el-GR" sz="1400" dirty="0">
              <a:solidFill>
                <a:srgbClr val="FF0000"/>
              </a:solidFill>
            </a:endParaRP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>
                <a:solidFill>
                  <a:srgbClr val="FF0000"/>
                </a:solidFill>
              </a:rPr>
              <a:t> </a:t>
            </a:r>
            <a:r>
              <a:rPr lang="el-GR" sz="1400" dirty="0" smtClean="0"/>
              <a:t>χρονική αλληλουχία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  </a:t>
            </a:r>
            <a:r>
              <a:rPr lang="el-GR" sz="1400" dirty="0" smtClean="0"/>
              <a:t>διάταξη των εκθεμάτων – τύποι ανάρτησης και έκθεσης</a:t>
            </a:r>
            <a:endParaRPr lang="el-GR" sz="1400" dirty="0"/>
          </a:p>
          <a:p>
            <a:pPr marL="0" indent="0">
              <a:buNone/>
            </a:pPr>
            <a:r>
              <a:rPr lang="el-GR" sz="1400" dirty="0" smtClean="0">
                <a:solidFill>
                  <a:srgbClr val="FF0000"/>
                </a:solidFill>
              </a:rPr>
              <a:t>▪</a:t>
            </a:r>
            <a:r>
              <a:rPr lang="el-GR" sz="1400" dirty="0" smtClean="0"/>
              <a:t> στοιχεία φωτισμού</a:t>
            </a:r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0000"/>
                </a:solidFill>
              </a:rPr>
              <a:t>▪</a:t>
            </a:r>
            <a:r>
              <a:rPr lang="el-GR" sz="1400" dirty="0"/>
              <a:t> </a:t>
            </a:r>
            <a:r>
              <a:rPr lang="el-GR" sz="1400" dirty="0" smtClean="0"/>
              <a:t> η «κόκκινη γραμμή»</a:t>
            </a:r>
          </a:p>
          <a:p>
            <a:pPr marL="0" indent="0">
              <a:buNone/>
            </a:pPr>
            <a:endParaRPr lang="el-GR" sz="1400" dirty="0" smtClean="0"/>
          </a:p>
          <a:p>
            <a:pPr marL="0" indent="0">
              <a:buNone/>
            </a:pPr>
            <a:endParaRPr lang="el-GR" sz="1200" dirty="0"/>
          </a:p>
        </p:txBody>
      </p:sp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75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6073"/>
            <a:ext cx="12192000" cy="2976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7929" y="6495253"/>
            <a:ext cx="9404723" cy="1400530"/>
          </a:xfrm>
        </p:spPr>
        <p:txBody>
          <a:bodyPr/>
          <a:lstStyle/>
          <a:p>
            <a:r>
              <a:rPr lang="el-GR" sz="1200" dirty="0" smtClean="0">
                <a:solidFill>
                  <a:srgbClr val="FF0000"/>
                </a:solidFill>
              </a:rPr>
              <a:t>ΜΟΥΣΕΙΟΓΡΑΦΙΚΗ</a:t>
            </a:r>
            <a:r>
              <a:rPr lang="el-GR" sz="1200" dirty="0" smtClean="0"/>
              <a:t> ΜΟΥΣΕΙΟΛΟΓΙΚΗ ΜΕΛΕΤΗ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6" y="4001964"/>
            <a:ext cx="2899913" cy="2764779"/>
          </a:xfrm>
          <a:prstGeom prst="rect">
            <a:avLst/>
          </a:prstGeom>
        </p:spPr>
      </p:pic>
      <p:sp>
        <p:nvSpPr>
          <p:cNvPr id="7" name="Τίτλος 4"/>
          <p:cNvSpPr txBox="1">
            <a:spLocks/>
          </p:cNvSpPr>
          <p:nvPr/>
        </p:nvSpPr>
        <p:spPr>
          <a:xfrm>
            <a:off x="6077337" y="730311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L6</a:t>
            </a:r>
          </a:p>
          <a:p>
            <a:pPr algn="ctr"/>
            <a:r>
              <a:rPr lang="en-US" sz="900" dirty="0" smtClean="0">
                <a:solidFill>
                  <a:srgbClr val="FF0000"/>
                </a:solidFill>
                <a:latin typeface="+mn-lt"/>
              </a:rPr>
              <a:t>architects</a:t>
            </a:r>
            <a:endParaRPr lang="el-G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9" y="950283"/>
            <a:ext cx="9965094" cy="40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Διαβάθμιση του γκρι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839</TotalTime>
  <Words>675</Words>
  <Application>Microsoft Office PowerPoint</Application>
  <PresentationFormat>Ευρεία οθόνη</PresentationFormat>
  <Paragraphs>157</Paragraphs>
  <Slides>30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Ιόν</vt:lpstr>
      <vt:lpstr>ΜΟΥΣΕΙΟ ΕΑΜΙΚΗΣ ΕΘΝΙΚΗΣ ΑΝΤΙΣΤΑΣΗΣ ΚΑΙΣΑΡΙΑΝΗΣ  εισχωρώντας στο κέλυφος της Ιστορίας των λαϊκών αγώνων…</vt:lpstr>
      <vt:lpstr>ΜΟΥΣΕΙΟΓΡΑΦΙΚΗ ΜΟΥΣΕΙΟΛΟΓΙΚΗ ΜΕΛΕΤΗ</vt:lpstr>
      <vt:lpstr>Παρουσίαση του PowerPoint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  <vt:lpstr>ΜΟΥΣΕΙΟΓΡΑΦΙΚΗ ΜΟΥΣΕΙΟΛΟΓΙΚΗ ΜΕΛΕΤΗ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44</cp:revision>
  <dcterms:created xsi:type="dcterms:W3CDTF">2026-01-06T14:39:20Z</dcterms:created>
  <dcterms:modified xsi:type="dcterms:W3CDTF">2026-01-15T10:40:25Z</dcterms:modified>
</cp:coreProperties>
</file>